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60" r:id="rId4"/>
    <p:sldId id="262" r:id="rId5"/>
    <p:sldId id="265" r:id="rId6"/>
    <p:sldId id="263" r:id="rId7"/>
    <p:sldId id="264" r:id="rId8"/>
    <p:sldId id="266" r:id="rId9"/>
    <p:sldId id="261"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505A"/>
    <a:srgbClr val="808080"/>
    <a:srgbClr val="4C9793"/>
    <a:srgbClr val="F48F2B"/>
    <a:srgbClr val="5CA051"/>
    <a:srgbClr val="5078A6"/>
    <a:srgbClr val="559A4A"/>
    <a:srgbClr val="9667B7"/>
    <a:srgbClr val="E45558"/>
    <a:srgbClr val="B599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12" autoAdjust="0"/>
  </p:normalViewPr>
  <p:slideViewPr>
    <p:cSldViewPr snapToGrid="0">
      <p:cViewPr>
        <p:scale>
          <a:sx n="50" d="100"/>
          <a:sy n="50" d="100"/>
        </p:scale>
        <p:origin x="1934"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Adaptation from</a:t>
            </a:r>
            <a:r>
              <a:rPr lang="en-US" baseline="0" dirty="0" smtClean="0"/>
              <a:t> </a:t>
            </a:r>
            <a:r>
              <a:rPr lang="en-US" baseline="0" dirty="0" err="1" smtClean="0"/>
              <a:t>Shadwick</a:t>
            </a:r>
            <a:r>
              <a:rPr lang="en-US" baseline="0" dirty="0" smtClean="0"/>
              <a:t> (2005) showing the forces acting on the tail of a </a:t>
            </a:r>
            <a:r>
              <a:rPr lang="en-US" baseline="0" dirty="0" err="1" smtClean="0"/>
              <a:t>thunniform</a:t>
            </a:r>
            <a:r>
              <a:rPr lang="en-US" baseline="0" dirty="0" smtClean="0"/>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 Representative UAS drone image of a humpback whale showing the morphometric measurements taken from each animal. The orange 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The green shaded region corresponds to the tail area (in m</a:t>
            </a:r>
            <a:r>
              <a:rPr lang="en-US" baseline="30000" dirty="0" smtClean="0"/>
              <a:t>2</a:t>
            </a:r>
            <a:r>
              <a:rPr lang="en-US" baseline="0" dirty="0" smtClean="0"/>
              <a:t>) comprising the entirety of the flukes and the peduncle region caudal to the cranial fluke insertions.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Linear</a:t>
            </a:r>
            <a:r>
              <a:rPr lang="en-US" baseline="0" dirty="0" smtClean="0"/>
              <a:t> regression of mass-specific thrust (N kg</a:t>
            </a:r>
            <a:r>
              <a:rPr lang="en-US" baseline="30000" dirty="0" smtClean="0"/>
              <a:t>-1</a:t>
            </a:r>
            <a:r>
              <a:rPr lang="en-US" baseline="0" dirty="0" smtClean="0"/>
              <a:t>) versus swimming speed (m s</a:t>
            </a:r>
            <a:r>
              <a:rPr lang="en-US" baseline="30000" dirty="0" smtClean="0"/>
              <a:t>-1</a:t>
            </a:r>
            <a:r>
              <a:rPr lang="en-US" baseline="0" dirty="0" smtClean="0"/>
              <a:t>). Each point corresponds to the averaged value for a single individual whale. Green points are </a:t>
            </a:r>
            <a:r>
              <a:rPr lang="en-US" baseline="0" dirty="0" err="1" smtClean="0"/>
              <a:t>minke</a:t>
            </a:r>
            <a:r>
              <a:rPr lang="en-US" baseline="0" dirty="0" smtClean="0"/>
              <a:t> whales, orange points are humpback whales, and blue points are blue whales.</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205799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Linear</a:t>
            </a:r>
            <a:r>
              <a:rPr lang="en-US" baseline="0" dirty="0" smtClean="0"/>
              <a:t> regressions of mass-specific thrust (N kg</a:t>
            </a:r>
            <a:r>
              <a:rPr lang="en-US" baseline="30000" dirty="0" smtClean="0"/>
              <a:t>-1</a:t>
            </a:r>
            <a:r>
              <a:rPr lang="en-US" baseline="0" dirty="0" smtClean="0"/>
              <a:t>) versus total body length (m) for both normal effort swimming (solid points and solid line) and maximum effort swimming (open crossed points and dotted line). Green, orange, and blue points correspond to </a:t>
            </a:r>
            <a:r>
              <a:rPr lang="en-US" baseline="0" dirty="0" err="1" smtClean="0"/>
              <a:t>minke</a:t>
            </a:r>
            <a:r>
              <a:rPr lang="en-US" baseline="0" dirty="0" smtClean="0"/>
              <a:t>, humpback, and blue whales.</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340695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Linear</a:t>
            </a:r>
            <a:r>
              <a:rPr lang="en-US" baseline="0" dirty="0" smtClean="0"/>
              <a:t> regression of mass-specific thrust (N kg</a:t>
            </a:r>
            <a:r>
              <a:rPr lang="en-US" baseline="30000" dirty="0" smtClean="0"/>
              <a:t>-1</a:t>
            </a:r>
            <a:r>
              <a:rPr lang="en-US" baseline="0" dirty="0" smtClean="0"/>
              <a:t>) versus the ratio of fluke area over total body length. Green, orange, and blue points correspond to </a:t>
            </a:r>
            <a:r>
              <a:rPr lang="en-US" baseline="0" dirty="0" err="1" smtClean="0"/>
              <a:t>minke</a:t>
            </a:r>
            <a:r>
              <a:rPr lang="en-US" baseline="0" dirty="0" smtClean="0"/>
              <a:t>, humpback, and blue whales.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78724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6. Linear</a:t>
            </a:r>
            <a:r>
              <a:rPr lang="en-US" baseline="0" dirty="0" smtClean="0"/>
              <a:t> regressions of drag coefficient versus Reynolds number for empirically-derived tag data (points and solid line) and a simple rigid-body model comparison using equations derived from </a:t>
            </a:r>
            <a:r>
              <a:rPr lang="en-US" baseline="0" dirty="0" err="1" smtClean="0"/>
              <a:t>Hoerner</a:t>
            </a:r>
            <a:r>
              <a:rPr lang="en-US" baseline="0" dirty="0" smtClean="0"/>
              <a:t> (1962) (dotted line). Green, orange, and blue points correspond to </a:t>
            </a:r>
            <a:r>
              <a:rPr lang="en-US" baseline="0" dirty="0" err="1" smtClean="0"/>
              <a:t>minke</a:t>
            </a:r>
            <a:r>
              <a:rPr lang="en-US" baseline="0" dirty="0" smtClean="0"/>
              <a:t>, humpback, and blue whales. </a:t>
            </a:r>
            <a:endParaRPr lang="en-US" dirty="0" smtClean="0"/>
          </a:p>
          <a:p>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3813870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 Linear</a:t>
            </a:r>
            <a:r>
              <a:rPr lang="en-US" baseline="0" dirty="0" smtClean="0"/>
              <a:t> regressions of propulsive efficiency versus swimming speed (m s</a:t>
            </a:r>
            <a:r>
              <a:rPr lang="en-US" baseline="30000" dirty="0" smtClean="0"/>
              <a:t>-1</a:t>
            </a:r>
            <a:r>
              <a:rPr lang="en-US" baseline="0" dirty="0" smtClean="0"/>
              <a:t>) (left) and total body length (m) (right). Green, orange, and blue points correspond to </a:t>
            </a:r>
            <a:r>
              <a:rPr lang="en-US" baseline="0" dirty="0" err="1" smtClean="0"/>
              <a:t>minke</a:t>
            </a:r>
            <a:r>
              <a:rPr lang="en-US" baseline="0" dirty="0" smtClean="0"/>
              <a:t>, humpback, and blue whales.</a:t>
            </a:r>
            <a:endParaRPr lang="en-US" dirty="0" smtClean="0"/>
          </a:p>
          <a:p>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363044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8. Propulsive</a:t>
            </a:r>
            <a:r>
              <a:rPr lang="en-US" baseline="0" dirty="0" smtClean="0"/>
              <a:t> efficiency versus total body length (m) for species from different morphological and taxonomic groups and which use different swimming modes. Three of the four </a:t>
            </a:r>
            <a:r>
              <a:rPr lang="en-US" baseline="0" dirty="0" err="1" smtClean="0"/>
              <a:t>mysticete</a:t>
            </a:r>
            <a:r>
              <a:rPr lang="en-US" baseline="0" dirty="0" smtClean="0"/>
              <a:t> cetaceans are the averaged species-level </a:t>
            </a:r>
            <a:r>
              <a:rPr lang="en-US" baseline="0" dirty="0" err="1" smtClean="0"/>
              <a:t>minke</a:t>
            </a:r>
            <a:r>
              <a:rPr lang="en-US" baseline="0" dirty="0" smtClean="0"/>
              <a:t> whale, humpback whale, and blue whale data from the present study. Silhouettes correspond to each group by rough position </a:t>
            </a:r>
            <a:r>
              <a:rPr lang="en-US" baseline="0" smtClean="0"/>
              <a:t>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9</a:t>
            </a:fld>
            <a:endParaRPr lang="en-US"/>
          </a:p>
        </p:txBody>
      </p:sp>
    </p:spTree>
    <p:extLst>
      <p:ext uri="{BB962C8B-B14F-4D97-AF65-F5344CB8AC3E}">
        <p14:creationId xmlns:p14="http://schemas.microsoft.com/office/powerpoint/2010/main" val="318713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E7015E-9532-449E-96A7-0E2B91FF76B3}"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E7015E-9532-449E-96A7-0E2B91FF76B3}" type="datetimeFigureOut">
              <a:rPr lang="en-US" smtClean="0"/>
              <a:t>6/26/2020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E7015E-9532-449E-96A7-0E2B91FF76B3}" type="datetimeFigureOut">
              <a:rPr lang="en-US" smtClean="0"/>
              <a:t>6/26/2020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6/26/2020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6/26/2020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smtClean="0"/>
              <a:t>Figures </a:t>
            </a:r>
            <a:r>
              <a:rPr lang="en-US" sz="4800" smtClean="0"/>
              <a:t>for </a:t>
            </a:r>
            <a:r>
              <a:rPr lang="en-US" sz="4800" smtClean="0"/>
              <a:t>Smith </a:t>
            </a:r>
            <a:r>
              <a:rPr lang="en-US" sz="4800" dirty="0" smtClean="0"/>
              <a:t>et al. 2020</a:t>
            </a:r>
            <a:endParaRPr lang="en-US" sz="4800" dirty="0"/>
          </a:p>
        </p:txBody>
      </p:sp>
    </p:spTree>
    <p:extLst>
      <p:ext uri="{BB962C8B-B14F-4D97-AF65-F5344CB8AC3E}">
        <p14:creationId xmlns:p14="http://schemas.microsoft.com/office/powerpoint/2010/main" val="25527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67000" y="0"/>
            <a:ext cx="6984880" cy="6858000"/>
            <a:chOff x="2667000" y="0"/>
            <a:chExt cx="6984880" cy="6858000"/>
          </a:xfrm>
        </p:grpSpPr>
        <p:grpSp>
          <p:nvGrpSpPr>
            <p:cNvPr id="7" name="Group 6"/>
            <p:cNvGrpSpPr/>
            <p:nvPr/>
          </p:nvGrpSpPr>
          <p:grpSpPr>
            <a:xfrm>
              <a:off x="2667000" y="0"/>
              <a:ext cx="6858000" cy="6858000"/>
              <a:chOff x="2667000" y="0"/>
              <a:chExt cx="6858000" cy="685800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5" name="Picture 4"/>
              <p:cNvPicPr>
                <a:picLocks noChangeAspect="1"/>
              </p:cNvPicPr>
              <p:nvPr/>
            </p:nvPicPr>
            <p:blipFill>
              <a:blip r:embed="rId3" cstate="print">
                <a:duotone>
                  <a:prstClr val="black"/>
                  <a:srgbClr val="B17AA1">
                    <a:tint val="45000"/>
                    <a:satMod val="400000"/>
                  </a:srgbClr>
                </a:duotone>
                <a:extLst>
                  <a:ext uri="{BEBA8EAE-BF5A-486C-A8C5-ECC9F3942E4B}">
                    <a14:imgProps xmlns:a14="http://schemas.microsoft.com/office/drawing/2010/main">
                      <a14:imgLayer r:embed="rId4">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001534" y="5074394"/>
                <a:ext cx="1487654" cy="592737"/>
              </a:xfrm>
              <a:prstGeom prst="rect">
                <a:avLst/>
              </a:prstGeom>
            </p:spPr>
          </p:pic>
          <p:pic>
            <p:nvPicPr>
              <p:cNvPr id="6" name="Picture 5"/>
              <p:cNvPicPr>
                <a:picLocks noChangeAspect="1"/>
              </p:cNvPicPr>
              <p:nvPr/>
            </p:nvPicPr>
            <p:blipFill>
              <a:blip r:embed="rId5"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093300" y="3283186"/>
                <a:ext cx="1623274" cy="558406"/>
              </a:xfrm>
              <a:prstGeom prst="rect">
                <a:avLst/>
              </a:prstGeom>
            </p:spPr>
          </p:pic>
        </p:grpSp>
        <p:sp>
          <p:nvSpPr>
            <p:cNvPr id="8" name="TextBox 7"/>
            <p:cNvSpPr txBox="1"/>
            <p:nvPr/>
          </p:nvSpPr>
          <p:spPr>
            <a:xfrm>
              <a:off x="7080342" y="5667131"/>
              <a:ext cx="2571538"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err="1" smtClean="0">
                  <a:solidFill>
                    <a:srgbClr val="4E79A6"/>
                  </a:solidFill>
                  <a:latin typeface="Arial" panose="020B0604020202020204" pitchFamily="34" charset="0"/>
                  <a:cs typeface="Arial" panose="020B0604020202020204" pitchFamily="34" charset="0"/>
                </a:rPr>
                <a:t>Mysticete</a:t>
              </a:r>
              <a:r>
                <a:rPr lang="en-US" sz="1600" dirty="0" smtClean="0">
                  <a:solidFill>
                    <a:srgbClr val="4E79A6"/>
                  </a:solidFill>
                  <a:latin typeface="Arial" panose="020B0604020202020204" pitchFamily="34" charset="0"/>
                  <a:cs typeface="Arial" panose="020B0604020202020204" pitchFamily="34" charset="0"/>
                </a:rPr>
                <a:t> Cetaceans</a:t>
              </a:r>
            </a:p>
            <a:p>
              <a:pPr marL="285750" indent="-285750">
                <a:buFont typeface="Arial" panose="020B0604020202020204" pitchFamily="34" charset="0"/>
                <a:buChar char="•"/>
              </a:pPr>
              <a:r>
                <a:rPr lang="en-US" sz="1600" dirty="0" err="1" smtClean="0">
                  <a:solidFill>
                    <a:srgbClr val="B17AA1"/>
                  </a:solidFill>
                  <a:latin typeface="Arial" panose="020B0604020202020204" pitchFamily="34" charset="0"/>
                  <a:cs typeface="Arial" panose="020B0604020202020204" pitchFamily="34" charset="0"/>
                </a:rPr>
                <a:t>Odontocete</a:t>
              </a:r>
              <a:r>
                <a:rPr lang="en-US" sz="1600" dirty="0" smtClean="0">
                  <a:solidFill>
                    <a:srgbClr val="B17AA1"/>
                  </a:solidFill>
                  <a:latin typeface="Arial" panose="020B0604020202020204" pitchFamily="34" charset="0"/>
                  <a:cs typeface="Arial" panose="020B0604020202020204" pitchFamily="34" charset="0"/>
                </a:rPr>
                <a:t> </a:t>
              </a:r>
              <a:r>
                <a:rPr lang="en-US" sz="1600" dirty="0" smtClean="0">
                  <a:solidFill>
                    <a:srgbClr val="B17AA1"/>
                  </a:solidFill>
                  <a:latin typeface="Arial" panose="020B0604020202020204" pitchFamily="34" charset="0"/>
                  <a:cs typeface="Arial" panose="020B0604020202020204" pitchFamily="34" charset="0"/>
                </a:rPr>
                <a:t>Cetaceans</a:t>
              </a:r>
              <a:endParaRPr lang="en-US" sz="1600" dirty="0" smtClean="0">
                <a:solidFill>
                  <a:srgbClr val="B17AA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0863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32"/>
          <p:cNvSpPr/>
          <p:nvPr/>
        </p:nvSpPr>
        <p:spPr>
          <a:xfrm>
            <a:off x="5702935" y="2695574"/>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p:cNvSpPr/>
          <p:nvPr/>
        </p:nvSpPr>
        <p:spPr>
          <a:xfrm>
            <a:off x="6361399" y="4035097"/>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p:cNvCxnSpPr/>
          <p:nvPr/>
        </p:nvCxnSpPr>
        <p:spPr>
          <a:xfrm flipH="1">
            <a:off x="5274310"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orientation of fin</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path of flukes</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39" name="TextBox 38"/>
          <p:cNvSpPr txBox="1"/>
          <p:nvPr/>
        </p:nvSpPr>
        <p:spPr>
          <a:xfrm rot="3547792">
            <a:off x="5506278" y="2195338"/>
            <a:ext cx="5533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flow</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0" name="TextBox 39"/>
          <p:cNvSpPr txBox="1"/>
          <p:nvPr/>
        </p:nvSpPr>
        <p:spPr>
          <a:xfrm>
            <a:off x="6127586" y="5016363"/>
            <a:ext cx="7040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thrust</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1" name="TextBox 40"/>
          <p:cNvSpPr txBox="1"/>
          <p:nvPr/>
        </p:nvSpPr>
        <p:spPr>
          <a:xfrm>
            <a:off x="3943987" y="4852456"/>
            <a:ext cx="13901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path of animal</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lift</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Bahnschrift Condensed" panose="020B0502040204020203" pitchFamily="34" charset="0"/>
                <a:ea typeface="+mn-ea"/>
                <a:cs typeface="+mn-cs"/>
              </a:rPr>
              <a:t>drag</a:t>
            </a:r>
            <a:endParaRPr kumimoji="0" lang="en-US" sz="20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endParaRP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55"/>
          <p:cNvSpPr/>
          <p:nvPr/>
        </p:nvSpPr>
        <p:spPr>
          <a:xfrm rot="3126313">
            <a:off x="8158948"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α</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5"/>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89"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254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cap="rnd">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67000" y="0"/>
            <a:ext cx="6858000" cy="6858000"/>
            <a:chOff x="2667000" y="0"/>
            <a:chExt cx="6858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5" name="TextBox 4"/>
            <p:cNvSpPr txBox="1"/>
            <p:nvPr/>
          </p:nvSpPr>
          <p:spPr>
            <a:xfrm>
              <a:off x="8072358" y="4572003"/>
              <a:ext cx="1452642"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5078A6"/>
                  </a:solidFill>
                  <a:latin typeface="Arial" panose="020B0604020202020204" pitchFamily="34" charset="0"/>
                  <a:cs typeface="Arial" panose="020B0604020202020204" pitchFamily="34" charset="0"/>
                </a:rPr>
                <a:t>Blue</a:t>
              </a:r>
              <a:endParaRPr lang="en-US" sz="1600" dirty="0" smtClean="0">
                <a:solidFill>
                  <a:srgbClr val="5078A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5CA051"/>
                  </a:solidFill>
                  <a:latin typeface="Arial" panose="020B0604020202020204" pitchFamily="34" charset="0"/>
                  <a:cs typeface="Arial" panose="020B0604020202020204" pitchFamily="34" charset="0"/>
                </a:rPr>
                <a:t>Humpback</a:t>
              </a:r>
            </a:p>
            <a:p>
              <a:pPr marL="285750" indent="-285750">
                <a:buFont typeface="Arial" panose="020B0604020202020204" pitchFamily="34" charset="0"/>
                <a:buChar char="•"/>
              </a:pPr>
              <a:r>
                <a:rPr lang="en-US" sz="1600" dirty="0" err="1" smtClean="0">
                  <a:solidFill>
                    <a:srgbClr val="F48F2B"/>
                  </a:solidFill>
                  <a:latin typeface="Arial" panose="020B0604020202020204" pitchFamily="34" charset="0"/>
                  <a:cs typeface="Arial" panose="020B0604020202020204" pitchFamily="34" charset="0"/>
                </a:rPr>
                <a:t>Minke</a:t>
              </a:r>
              <a:endParaRPr lang="en-US" sz="1600" dirty="0" smtClean="0">
                <a:solidFill>
                  <a:srgbClr val="F48F2B"/>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4C9793"/>
                  </a:solidFill>
                  <a:latin typeface="Arial" panose="020B0604020202020204" pitchFamily="34" charset="0"/>
                  <a:cs typeface="Arial" panose="020B0604020202020204" pitchFamily="34" charset="0"/>
                </a:rPr>
                <a:t>Fin</a:t>
              </a:r>
            </a:p>
            <a:p>
              <a:pPr marL="285750" indent="-285750">
                <a:buFont typeface="Arial" panose="020B0604020202020204" pitchFamily="34" charset="0"/>
                <a:buChar char="•"/>
              </a:pPr>
              <a:r>
                <a:rPr lang="en-US" sz="1600" dirty="0" err="1" smtClean="0">
                  <a:solidFill>
                    <a:srgbClr val="808080"/>
                  </a:solidFill>
                  <a:latin typeface="Arial" panose="020B0604020202020204" pitchFamily="34" charset="0"/>
                  <a:cs typeface="Arial" panose="020B0604020202020204" pitchFamily="34" charset="0"/>
                </a:rPr>
                <a:t>Bryde’s</a:t>
              </a:r>
              <a:endParaRPr lang="en-US" sz="1600" dirty="0">
                <a:solidFill>
                  <a:srgbClr val="8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smtClean="0">
                  <a:solidFill>
                    <a:srgbClr val="D5505A"/>
                  </a:solidFill>
                  <a:latin typeface="Arial" panose="020B0604020202020204" pitchFamily="34" charset="0"/>
                  <a:cs typeface="Arial" panose="020B0604020202020204" pitchFamily="34" charset="0"/>
                </a:rPr>
                <a:t>Sei</a:t>
              </a:r>
              <a:endParaRPr lang="en-US" sz="1600" dirty="0" smtClean="0">
                <a:solidFill>
                  <a:srgbClr val="D5505A"/>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2994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0"/>
            <a:ext cx="6858000" cy="6858000"/>
            <a:chOff x="2667000" y="0"/>
            <a:chExt cx="6858000" cy="685800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4" name="TextBox 3"/>
            <p:cNvSpPr txBox="1"/>
            <p:nvPr/>
          </p:nvSpPr>
          <p:spPr>
            <a:xfrm>
              <a:off x="3358118" y="0"/>
              <a:ext cx="1452642"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5078A6"/>
                  </a:solidFill>
                  <a:latin typeface="Arial" panose="020B0604020202020204" pitchFamily="34" charset="0"/>
                  <a:cs typeface="Arial" panose="020B0604020202020204" pitchFamily="34" charset="0"/>
                </a:rPr>
                <a:t>Blue</a:t>
              </a:r>
              <a:endParaRPr lang="en-US" sz="1600" dirty="0" smtClean="0">
                <a:solidFill>
                  <a:srgbClr val="5078A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5CA051"/>
                  </a:solidFill>
                  <a:latin typeface="Arial" panose="020B0604020202020204" pitchFamily="34" charset="0"/>
                  <a:cs typeface="Arial" panose="020B0604020202020204" pitchFamily="34" charset="0"/>
                </a:rPr>
                <a:t>Humpback</a:t>
              </a:r>
            </a:p>
            <a:p>
              <a:pPr marL="285750" indent="-285750">
                <a:buFont typeface="Arial" panose="020B0604020202020204" pitchFamily="34" charset="0"/>
                <a:buChar char="•"/>
              </a:pPr>
              <a:r>
                <a:rPr lang="en-US" sz="1600" dirty="0" err="1" smtClean="0">
                  <a:solidFill>
                    <a:srgbClr val="F48F2B"/>
                  </a:solidFill>
                  <a:latin typeface="Arial" panose="020B0604020202020204" pitchFamily="34" charset="0"/>
                  <a:cs typeface="Arial" panose="020B0604020202020204" pitchFamily="34" charset="0"/>
                </a:rPr>
                <a:t>Minke</a:t>
              </a:r>
              <a:endParaRPr lang="en-US" sz="1600" dirty="0" smtClean="0">
                <a:solidFill>
                  <a:srgbClr val="F48F2B"/>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4C9793"/>
                  </a:solidFill>
                  <a:latin typeface="Arial" panose="020B0604020202020204" pitchFamily="34" charset="0"/>
                  <a:cs typeface="Arial" panose="020B0604020202020204" pitchFamily="34" charset="0"/>
                </a:rPr>
                <a:t>Fin</a:t>
              </a:r>
            </a:p>
            <a:p>
              <a:pPr marL="285750" indent="-285750">
                <a:buFont typeface="Arial" panose="020B0604020202020204" pitchFamily="34" charset="0"/>
                <a:buChar char="•"/>
              </a:pPr>
              <a:r>
                <a:rPr lang="en-US" sz="1600" dirty="0" err="1" smtClean="0">
                  <a:solidFill>
                    <a:srgbClr val="808080"/>
                  </a:solidFill>
                  <a:latin typeface="Arial" panose="020B0604020202020204" pitchFamily="34" charset="0"/>
                  <a:cs typeface="Arial" panose="020B0604020202020204" pitchFamily="34" charset="0"/>
                </a:rPr>
                <a:t>Bryde’s</a:t>
              </a:r>
              <a:endParaRPr lang="en-US" sz="1600" dirty="0">
                <a:solidFill>
                  <a:srgbClr val="8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smtClean="0">
                  <a:solidFill>
                    <a:srgbClr val="D5505A"/>
                  </a:solidFill>
                  <a:latin typeface="Arial" panose="020B0604020202020204" pitchFamily="34" charset="0"/>
                  <a:cs typeface="Arial" panose="020B0604020202020204" pitchFamily="34" charset="0"/>
                </a:rPr>
                <a:t>Sei</a:t>
              </a:r>
              <a:endParaRPr lang="en-US" sz="1600" dirty="0" smtClean="0">
                <a:solidFill>
                  <a:srgbClr val="D5505A"/>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0071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67000" y="0"/>
            <a:ext cx="6858000" cy="6858000"/>
            <a:chOff x="2667000" y="0"/>
            <a:chExt cx="6858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5" name="TextBox 4"/>
            <p:cNvSpPr txBox="1"/>
            <p:nvPr/>
          </p:nvSpPr>
          <p:spPr>
            <a:xfrm>
              <a:off x="3358118" y="0"/>
              <a:ext cx="1452642"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5078A6"/>
                  </a:solidFill>
                  <a:latin typeface="Arial" panose="020B0604020202020204" pitchFamily="34" charset="0"/>
                  <a:cs typeface="Arial" panose="020B0604020202020204" pitchFamily="34" charset="0"/>
                </a:rPr>
                <a:t>Blue</a:t>
              </a:r>
              <a:endParaRPr lang="en-US" sz="1600" dirty="0" smtClean="0">
                <a:solidFill>
                  <a:srgbClr val="5078A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5CA051"/>
                  </a:solidFill>
                  <a:latin typeface="Arial" panose="020B0604020202020204" pitchFamily="34" charset="0"/>
                  <a:cs typeface="Arial" panose="020B0604020202020204" pitchFamily="34" charset="0"/>
                </a:rPr>
                <a:t>Humpback</a:t>
              </a:r>
            </a:p>
            <a:p>
              <a:pPr marL="285750" indent="-285750">
                <a:buFont typeface="Arial" panose="020B0604020202020204" pitchFamily="34" charset="0"/>
                <a:buChar char="•"/>
              </a:pPr>
              <a:r>
                <a:rPr lang="en-US" sz="1600" dirty="0" err="1" smtClean="0">
                  <a:solidFill>
                    <a:srgbClr val="F48F2B"/>
                  </a:solidFill>
                  <a:latin typeface="Arial" panose="020B0604020202020204" pitchFamily="34" charset="0"/>
                  <a:cs typeface="Arial" panose="020B0604020202020204" pitchFamily="34" charset="0"/>
                </a:rPr>
                <a:t>Minke</a:t>
              </a:r>
              <a:endParaRPr lang="en-US" sz="1600" dirty="0" smtClean="0">
                <a:solidFill>
                  <a:srgbClr val="F48F2B"/>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4C9793"/>
                  </a:solidFill>
                  <a:latin typeface="Arial" panose="020B0604020202020204" pitchFamily="34" charset="0"/>
                  <a:cs typeface="Arial" panose="020B0604020202020204" pitchFamily="34" charset="0"/>
                </a:rPr>
                <a:t>Fin</a:t>
              </a:r>
            </a:p>
            <a:p>
              <a:pPr marL="285750" indent="-285750">
                <a:buFont typeface="Arial" panose="020B0604020202020204" pitchFamily="34" charset="0"/>
                <a:buChar char="•"/>
              </a:pPr>
              <a:r>
                <a:rPr lang="en-US" sz="1600" dirty="0" err="1" smtClean="0">
                  <a:solidFill>
                    <a:srgbClr val="808080"/>
                  </a:solidFill>
                  <a:latin typeface="Arial" panose="020B0604020202020204" pitchFamily="34" charset="0"/>
                  <a:cs typeface="Arial" panose="020B0604020202020204" pitchFamily="34" charset="0"/>
                </a:rPr>
                <a:t>Bryde’s</a:t>
              </a:r>
              <a:endParaRPr lang="en-US" sz="1600" dirty="0">
                <a:solidFill>
                  <a:srgbClr val="8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smtClean="0">
                  <a:solidFill>
                    <a:srgbClr val="D5505A"/>
                  </a:solidFill>
                  <a:latin typeface="Arial" panose="020B0604020202020204" pitchFamily="34" charset="0"/>
                  <a:cs typeface="Arial" panose="020B0604020202020204" pitchFamily="34" charset="0"/>
                </a:rPr>
                <a:t>Sei</a:t>
              </a:r>
              <a:endParaRPr lang="en-US" sz="1600" dirty="0" smtClean="0">
                <a:solidFill>
                  <a:srgbClr val="D5505A"/>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0860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667000" y="0"/>
            <a:ext cx="6858000" cy="6858000"/>
            <a:chOff x="2667000" y="0"/>
            <a:chExt cx="685800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10" name="Group 9"/>
            <p:cNvGrpSpPr/>
            <p:nvPr/>
          </p:nvGrpSpPr>
          <p:grpSpPr>
            <a:xfrm>
              <a:off x="3358118" y="857945"/>
              <a:ext cx="1815126" cy="2154435"/>
              <a:chOff x="3358118" y="857945"/>
              <a:chExt cx="1815126" cy="2154435"/>
            </a:xfrm>
          </p:grpSpPr>
          <p:sp>
            <p:nvSpPr>
              <p:cNvPr id="4" name="TextBox 3"/>
              <p:cNvSpPr txBox="1"/>
              <p:nvPr/>
            </p:nvSpPr>
            <p:spPr>
              <a:xfrm>
                <a:off x="3358118" y="1442720"/>
                <a:ext cx="1452642"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5078A6"/>
                    </a:solidFill>
                    <a:latin typeface="Arial" panose="020B0604020202020204" pitchFamily="34" charset="0"/>
                    <a:cs typeface="Arial" panose="020B0604020202020204" pitchFamily="34" charset="0"/>
                  </a:rPr>
                  <a:t>Blue</a:t>
                </a:r>
                <a:endParaRPr lang="en-US" sz="1600" dirty="0" smtClean="0">
                  <a:solidFill>
                    <a:srgbClr val="5078A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5CA051"/>
                    </a:solidFill>
                    <a:latin typeface="Arial" panose="020B0604020202020204" pitchFamily="34" charset="0"/>
                    <a:cs typeface="Arial" panose="020B0604020202020204" pitchFamily="34" charset="0"/>
                  </a:rPr>
                  <a:t>Humpback</a:t>
                </a:r>
              </a:p>
              <a:p>
                <a:pPr marL="285750" indent="-285750">
                  <a:buFont typeface="Arial" panose="020B0604020202020204" pitchFamily="34" charset="0"/>
                  <a:buChar char="•"/>
                </a:pPr>
                <a:r>
                  <a:rPr lang="en-US" sz="1600" dirty="0" err="1" smtClean="0">
                    <a:solidFill>
                      <a:srgbClr val="F48F2B"/>
                    </a:solidFill>
                    <a:latin typeface="Arial" panose="020B0604020202020204" pitchFamily="34" charset="0"/>
                    <a:cs typeface="Arial" panose="020B0604020202020204" pitchFamily="34" charset="0"/>
                  </a:rPr>
                  <a:t>Minke</a:t>
                </a:r>
                <a:endParaRPr lang="en-US" sz="1600" dirty="0" smtClean="0">
                  <a:solidFill>
                    <a:srgbClr val="F48F2B"/>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4C9793"/>
                    </a:solidFill>
                    <a:latin typeface="Arial" panose="020B0604020202020204" pitchFamily="34" charset="0"/>
                    <a:cs typeface="Arial" panose="020B0604020202020204" pitchFamily="34" charset="0"/>
                  </a:rPr>
                  <a:t>Fin</a:t>
                </a:r>
              </a:p>
              <a:p>
                <a:pPr marL="285750" indent="-285750">
                  <a:buFont typeface="Arial" panose="020B0604020202020204" pitchFamily="34" charset="0"/>
                  <a:buChar char="•"/>
                </a:pPr>
                <a:r>
                  <a:rPr lang="en-US" sz="1600" dirty="0" err="1" smtClean="0">
                    <a:solidFill>
                      <a:srgbClr val="808080"/>
                    </a:solidFill>
                    <a:latin typeface="Arial" panose="020B0604020202020204" pitchFamily="34" charset="0"/>
                    <a:cs typeface="Arial" panose="020B0604020202020204" pitchFamily="34" charset="0"/>
                  </a:rPr>
                  <a:t>Bryde’s</a:t>
                </a:r>
                <a:endParaRPr lang="en-US" sz="1600" dirty="0">
                  <a:solidFill>
                    <a:srgbClr val="8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smtClean="0">
                    <a:solidFill>
                      <a:srgbClr val="D5505A"/>
                    </a:solidFill>
                    <a:latin typeface="Arial" panose="020B0604020202020204" pitchFamily="34" charset="0"/>
                    <a:cs typeface="Arial" panose="020B0604020202020204" pitchFamily="34" charset="0"/>
                  </a:rPr>
                  <a:t>Sei</a:t>
                </a:r>
                <a:endParaRPr lang="en-US" sz="1600" dirty="0" smtClean="0">
                  <a:solidFill>
                    <a:srgbClr val="D5505A"/>
                  </a:solidFill>
                  <a:latin typeface="Arial" panose="020B0604020202020204" pitchFamily="34" charset="0"/>
                  <a:cs typeface="Arial" panose="020B0604020202020204" pitchFamily="34" charset="0"/>
                </a:endParaRPr>
              </a:p>
            </p:txBody>
          </p:sp>
          <p:sp>
            <p:nvSpPr>
              <p:cNvPr id="5" name="TextBox 4"/>
              <p:cNvSpPr txBox="1"/>
              <p:nvPr/>
            </p:nvSpPr>
            <p:spPr>
              <a:xfrm>
                <a:off x="3632438" y="857945"/>
                <a:ext cx="1540806" cy="584775"/>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Empirical</a:t>
                </a:r>
                <a:endParaRPr lang="en-US" sz="1600" dirty="0" smtClean="0">
                  <a:latin typeface="Arial" panose="020B0604020202020204" pitchFamily="34" charset="0"/>
                  <a:cs typeface="Arial" panose="020B0604020202020204" pitchFamily="34" charset="0"/>
                </a:endParaRPr>
              </a:p>
              <a:p>
                <a:r>
                  <a:rPr lang="en-US" sz="1600" dirty="0" err="1" smtClean="0">
                    <a:latin typeface="Arial" panose="020B0604020202020204" pitchFamily="34" charset="0"/>
                    <a:cs typeface="Arial" panose="020B0604020202020204" pitchFamily="34" charset="0"/>
                  </a:rPr>
                  <a:t>Hoerner</a:t>
                </a:r>
                <a:r>
                  <a:rPr lang="en-US" sz="1600" dirty="0" smtClean="0">
                    <a:latin typeface="Arial" panose="020B0604020202020204" pitchFamily="34" charset="0"/>
                    <a:cs typeface="Arial" panose="020B0604020202020204" pitchFamily="34" charset="0"/>
                  </a:rPr>
                  <a:t> Model</a:t>
                </a:r>
                <a:endParaRPr lang="en-US" sz="1600" dirty="0" smtClean="0">
                  <a:latin typeface="Arial" panose="020B0604020202020204" pitchFamily="34" charset="0"/>
                  <a:cs typeface="Arial" panose="020B0604020202020204" pitchFamily="34" charset="0"/>
                </a:endParaRPr>
              </a:p>
            </p:txBody>
          </p:sp>
          <p:cxnSp>
            <p:nvCxnSpPr>
              <p:cNvPr id="7" name="Straight Connector 6"/>
              <p:cNvCxnSpPr/>
              <p:nvPr/>
            </p:nvCxnSpPr>
            <p:spPr>
              <a:xfrm>
                <a:off x="3434080" y="1026160"/>
                <a:ext cx="22352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434080" y="1259840"/>
                <a:ext cx="22352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170435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82075"/>
            <a:ext cx="12192000" cy="6093849"/>
            <a:chOff x="0" y="382075"/>
            <a:chExt cx="12192000" cy="6093849"/>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2075"/>
              <a:ext cx="12192000" cy="6093849"/>
            </a:xfrm>
            <a:prstGeom prst="rect">
              <a:avLst/>
            </a:prstGeom>
          </p:spPr>
        </p:pic>
        <p:sp>
          <p:nvSpPr>
            <p:cNvPr id="4" name="TextBox 3"/>
            <p:cNvSpPr txBox="1"/>
            <p:nvPr/>
          </p:nvSpPr>
          <p:spPr>
            <a:xfrm>
              <a:off x="584438" y="382075"/>
              <a:ext cx="1452642"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rgbClr val="5078A6"/>
                  </a:solidFill>
                  <a:latin typeface="Arial" panose="020B0604020202020204" pitchFamily="34" charset="0"/>
                  <a:cs typeface="Arial" panose="020B0604020202020204" pitchFamily="34" charset="0"/>
                </a:rPr>
                <a:t>Blue</a:t>
              </a:r>
              <a:endParaRPr lang="en-US" sz="1600" dirty="0" smtClean="0">
                <a:solidFill>
                  <a:srgbClr val="5078A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5CA051"/>
                  </a:solidFill>
                  <a:latin typeface="Arial" panose="020B0604020202020204" pitchFamily="34" charset="0"/>
                  <a:cs typeface="Arial" panose="020B0604020202020204" pitchFamily="34" charset="0"/>
                </a:rPr>
                <a:t>Humpback</a:t>
              </a:r>
            </a:p>
            <a:p>
              <a:pPr marL="285750" indent="-285750">
                <a:buFont typeface="Arial" panose="020B0604020202020204" pitchFamily="34" charset="0"/>
                <a:buChar char="•"/>
              </a:pPr>
              <a:r>
                <a:rPr lang="en-US" sz="1600" dirty="0" err="1" smtClean="0">
                  <a:solidFill>
                    <a:srgbClr val="F48F2B"/>
                  </a:solidFill>
                  <a:latin typeface="Arial" panose="020B0604020202020204" pitchFamily="34" charset="0"/>
                  <a:cs typeface="Arial" panose="020B0604020202020204" pitchFamily="34" charset="0"/>
                </a:rPr>
                <a:t>Minke</a:t>
              </a:r>
              <a:endParaRPr lang="en-US" sz="1600" dirty="0" smtClean="0">
                <a:solidFill>
                  <a:srgbClr val="F48F2B"/>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smtClean="0">
                  <a:solidFill>
                    <a:srgbClr val="4C9793"/>
                  </a:solidFill>
                  <a:latin typeface="Arial" panose="020B0604020202020204" pitchFamily="34" charset="0"/>
                  <a:cs typeface="Arial" panose="020B0604020202020204" pitchFamily="34" charset="0"/>
                </a:rPr>
                <a:t>Fin</a:t>
              </a:r>
            </a:p>
            <a:p>
              <a:pPr marL="285750" indent="-285750">
                <a:buFont typeface="Arial" panose="020B0604020202020204" pitchFamily="34" charset="0"/>
                <a:buChar char="•"/>
              </a:pPr>
              <a:r>
                <a:rPr lang="en-US" sz="1600" dirty="0" err="1" smtClean="0">
                  <a:solidFill>
                    <a:srgbClr val="808080"/>
                  </a:solidFill>
                  <a:latin typeface="Arial" panose="020B0604020202020204" pitchFamily="34" charset="0"/>
                  <a:cs typeface="Arial" panose="020B0604020202020204" pitchFamily="34" charset="0"/>
                </a:rPr>
                <a:t>Bryde’s</a:t>
              </a:r>
              <a:endParaRPr lang="en-US" sz="1600" dirty="0">
                <a:solidFill>
                  <a:srgbClr val="8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smtClean="0">
                  <a:solidFill>
                    <a:srgbClr val="D5505A"/>
                  </a:solidFill>
                  <a:latin typeface="Arial" panose="020B0604020202020204" pitchFamily="34" charset="0"/>
                  <a:cs typeface="Arial" panose="020B0604020202020204" pitchFamily="34" charset="0"/>
                </a:rPr>
                <a:t>Sei</a:t>
              </a:r>
              <a:endParaRPr lang="en-US" sz="1600" dirty="0" smtClean="0">
                <a:solidFill>
                  <a:srgbClr val="D5505A"/>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6853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0"/>
            <a:ext cx="6984880" cy="6858000"/>
            <a:chOff x="2667000" y="0"/>
            <a:chExt cx="6984880"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Group 3"/>
            <p:cNvGrpSpPr/>
            <p:nvPr/>
          </p:nvGrpSpPr>
          <p:grpSpPr>
            <a:xfrm>
              <a:off x="3518272" y="215659"/>
              <a:ext cx="6133608" cy="5958866"/>
              <a:chOff x="3518272" y="215659"/>
              <a:chExt cx="6133608" cy="5958866"/>
            </a:xfrm>
          </p:grpSpPr>
          <p:pic>
            <p:nvPicPr>
              <p:cNvPr id="8" name="Picture 7"/>
              <p:cNvPicPr>
                <a:picLocks noChangeAspect="1"/>
              </p:cNvPicPr>
              <p:nvPr/>
            </p:nvPicPr>
            <p:blipFill>
              <a:blip r:embed="rId4" cstate="print">
                <a:duotone>
                  <a:prstClr val="black"/>
                  <a:srgbClr val="E45558">
                    <a:tint val="45000"/>
                    <a:satMod val="400000"/>
                  </a:srgbClr>
                </a:duotone>
                <a:extLst>
                  <a:ext uri="{28A0092B-C50C-407E-A947-70E740481C1C}">
                    <a14:useLocalDpi xmlns:a14="http://schemas.microsoft.com/office/drawing/2010/main" val="0"/>
                  </a:ext>
                </a:extLst>
              </a:blip>
              <a:stretch>
                <a:fillRect/>
              </a:stretch>
            </p:blipFill>
            <p:spPr>
              <a:xfrm>
                <a:off x="3518272" y="2424183"/>
                <a:ext cx="1186972" cy="428299"/>
              </a:xfrm>
              <a:prstGeom prst="rect">
                <a:avLst/>
              </a:prstGeom>
            </p:spPr>
          </p:pic>
          <p:pic>
            <p:nvPicPr>
              <p:cNvPr id="10" name="Picture 9"/>
              <p:cNvPicPr>
                <a:picLocks noChangeAspect="1"/>
              </p:cNvPicPr>
              <p:nvPr/>
            </p:nvPicPr>
            <p:blipFill>
              <a:blip r:embed="rId5" cstate="print">
                <a:duotone>
                  <a:prstClr val="black"/>
                  <a:srgbClr val="B5992E">
                    <a:tint val="45000"/>
                    <a:satMod val="400000"/>
                  </a:srgbClr>
                </a:duotone>
                <a:extLst>
                  <a:ext uri="{28A0092B-C50C-407E-A947-70E740481C1C}">
                    <a14:useLocalDpi xmlns:a14="http://schemas.microsoft.com/office/drawing/2010/main" val="0"/>
                  </a:ext>
                </a:extLst>
              </a:blip>
              <a:stretch>
                <a:fillRect/>
              </a:stretch>
            </p:blipFill>
            <p:spPr>
              <a:xfrm>
                <a:off x="4493523" y="1673156"/>
                <a:ext cx="1105982" cy="711976"/>
              </a:xfrm>
              <a:prstGeom prst="rect">
                <a:avLst/>
              </a:prstGeom>
            </p:spPr>
          </p:pic>
          <p:pic>
            <p:nvPicPr>
              <p:cNvPr id="11" name="Picture 10"/>
              <p:cNvPicPr>
                <a:picLocks noChangeAspect="1"/>
              </p:cNvPicPr>
              <p:nvPr/>
            </p:nvPicPr>
            <p:blipFill>
              <a:blip r:embed="rId6" cstate="print">
                <a:duotone>
                  <a:prstClr val="black"/>
                  <a:srgbClr val="B17AA1">
                    <a:tint val="45000"/>
                    <a:satMod val="400000"/>
                  </a:srgbClr>
                </a:duotone>
                <a:extLst>
                  <a:ext uri="{BEBA8EAE-BF5A-486C-A8C5-ECC9F3942E4B}">
                    <a14:imgProps xmlns:a14="http://schemas.microsoft.com/office/drawing/2010/main">
                      <a14:imgLayer r:embed="rId7">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631454" y="959594"/>
                <a:ext cx="1487654" cy="592737"/>
              </a:xfrm>
              <a:prstGeom prst="rect">
                <a:avLst/>
              </a:prstGeom>
            </p:spPr>
          </p:pic>
          <p:pic>
            <p:nvPicPr>
              <p:cNvPr id="12" name="Picture 11"/>
              <p:cNvPicPr>
                <a:picLocks noChangeAspect="1"/>
              </p:cNvPicPr>
              <p:nvPr/>
            </p:nvPicPr>
            <p:blipFill>
              <a:blip r:embed="rId8" cstate="print">
                <a:duotone>
                  <a:prstClr val="black"/>
                  <a:srgbClr val="4E79A6">
                    <a:tint val="45000"/>
                    <a:satMod val="400000"/>
                  </a:srgbClr>
                </a:duotone>
                <a:extLst>
                  <a:ext uri="{28A0092B-C50C-407E-A947-70E740481C1C}">
                    <a14:useLocalDpi xmlns:a14="http://schemas.microsoft.com/office/drawing/2010/main" val="0"/>
                  </a:ext>
                </a:extLst>
              </a:blip>
              <a:stretch>
                <a:fillRect/>
              </a:stretch>
            </p:blipFill>
            <p:spPr>
              <a:xfrm>
                <a:off x="7448900" y="1241223"/>
                <a:ext cx="1623274" cy="558406"/>
              </a:xfrm>
              <a:prstGeom prst="rect">
                <a:avLst/>
              </a:prstGeom>
            </p:spPr>
          </p:pic>
          <p:pic>
            <p:nvPicPr>
              <p:cNvPr id="13" name="Picture 12"/>
              <p:cNvPicPr>
                <a:picLocks noChangeAspect="1"/>
              </p:cNvPicPr>
              <p:nvPr/>
            </p:nvPicPr>
            <p:blipFill>
              <a:blip r:embed="rId9" cstate="print">
                <a:duotone>
                  <a:prstClr val="black"/>
                  <a:srgbClr val="9667B7">
                    <a:tint val="45000"/>
                    <a:satMod val="400000"/>
                  </a:srgbClr>
                </a:duotone>
                <a:extLst>
                  <a:ext uri="{28A0092B-C50C-407E-A947-70E740481C1C}">
                    <a14:useLocalDpi xmlns:a14="http://schemas.microsoft.com/office/drawing/2010/main" val="0"/>
                  </a:ext>
                </a:extLst>
              </a:blip>
              <a:stretch>
                <a:fillRect/>
              </a:stretch>
            </p:blipFill>
            <p:spPr>
              <a:xfrm>
                <a:off x="3652397" y="3415824"/>
                <a:ext cx="1095352" cy="575059"/>
              </a:xfrm>
              <a:prstGeom prst="rect">
                <a:avLst/>
              </a:prstGeom>
            </p:spPr>
          </p:pic>
          <p:pic>
            <p:nvPicPr>
              <p:cNvPr id="14" name="Picture 13"/>
              <p:cNvPicPr>
                <a:picLocks noChangeAspect="1"/>
              </p:cNvPicPr>
              <p:nvPr/>
            </p:nvPicPr>
            <p:blipFill rotWithShape="1">
              <a:blip r:embed="rId10" cstate="print">
                <a:duotone>
                  <a:prstClr val="black"/>
                  <a:srgbClr val="559A4A">
                    <a:tint val="45000"/>
                    <a:satMod val="400000"/>
                  </a:srgbClr>
                </a:duotone>
                <a:extLst>
                  <a:ext uri="{28A0092B-C50C-407E-A947-70E740481C1C}">
                    <a14:useLocalDpi xmlns:a14="http://schemas.microsoft.com/office/drawing/2010/main" val="0"/>
                  </a:ext>
                </a:extLst>
              </a:blip>
              <a:srcRect l="8859" r="7380"/>
              <a:stretch/>
            </p:blipFill>
            <p:spPr>
              <a:xfrm>
                <a:off x="3875543" y="4358643"/>
                <a:ext cx="1254746" cy="459350"/>
              </a:xfrm>
              <a:prstGeom prst="rect">
                <a:avLst/>
              </a:prstGeom>
            </p:spPr>
          </p:pic>
          <p:sp>
            <p:nvSpPr>
              <p:cNvPr id="15" name="TextBox 14"/>
              <p:cNvSpPr txBox="1"/>
              <p:nvPr/>
            </p:nvSpPr>
            <p:spPr>
              <a:xfrm>
                <a:off x="7080342" y="4358643"/>
                <a:ext cx="2571538" cy="1815882"/>
              </a:xfrm>
              <a:prstGeom prst="rect">
                <a:avLst/>
              </a:prstGeom>
              <a:noFill/>
            </p:spPr>
            <p:txBody>
              <a:bodyPr wrap="none" rtlCol="0">
                <a:spAutoFit/>
              </a:bodyPr>
              <a:lstStyle/>
              <a:p>
                <a:pPr marL="285750" indent="-285750">
                  <a:buFont typeface="Arial" panose="020B0604020202020204" pitchFamily="34" charset="0"/>
                  <a:buChar char="•"/>
                </a:pPr>
                <a:r>
                  <a:rPr lang="en-US" sz="1600" dirty="0" err="1" smtClean="0">
                    <a:solidFill>
                      <a:srgbClr val="4E79A6"/>
                    </a:solidFill>
                    <a:latin typeface="Arial" panose="020B0604020202020204" pitchFamily="34" charset="0"/>
                    <a:cs typeface="Arial" panose="020B0604020202020204" pitchFamily="34" charset="0"/>
                  </a:rPr>
                  <a:t>Mysticete</a:t>
                </a:r>
                <a:r>
                  <a:rPr lang="en-US" sz="1600" dirty="0" smtClean="0">
                    <a:solidFill>
                      <a:srgbClr val="4E79A6"/>
                    </a:solidFill>
                    <a:latin typeface="Arial" panose="020B0604020202020204" pitchFamily="34" charset="0"/>
                    <a:cs typeface="Arial" panose="020B0604020202020204" pitchFamily="34" charset="0"/>
                  </a:rPr>
                  <a:t> Cetaceans</a:t>
                </a:r>
              </a:p>
              <a:p>
                <a:pPr marL="285750" indent="-285750">
                  <a:buFont typeface="Arial" panose="020B0604020202020204" pitchFamily="34" charset="0"/>
                  <a:buChar char="•"/>
                </a:pPr>
                <a:r>
                  <a:rPr lang="en-US" sz="1600" dirty="0" err="1" smtClean="0">
                    <a:solidFill>
                      <a:srgbClr val="B17AA1"/>
                    </a:solidFill>
                    <a:latin typeface="Arial" panose="020B0604020202020204" pitchFamily="34" charset="0"/>
                    <a:cs typeface="Arial" panose="020B0604020202020204" pitchFamily="34" charset="0"/>
                  </a:rPr>
                  <a:t>Odontocete</a:t>
                </a:r>
                <a:r>
                  <a:rPr lang="en-US" sz="1600" dirty="0" smtClean="0">
                    <a:solidFill>
                      <a:srgbClr val="B17AA1"/>
                    </a:solidFill>
                    <a:latin typeface="Arial" panose="020B0604020202020204" pitchFamily="34" charset="0"/>
                    <a:cs typeface="Arial" panose="020B0604020202020204" pitchFamily="34" charset="0"/>
                  </a:rPr>
                  <a:t> Cetaceans</a:t>
                </a:r>
              </a:p>
              <a:p>
                <a:pPr marL="285750" indent="-285750">
                  <a:buFont typeface="Arial" panose="020B0604020202020204" pitchFamily="34" charset="0"/>
                  <a:buChar char="•"/>
                </a:pPr>
                <a:r>
                  <a:rPr lang="en-US" sz="1600" dirty="0" smtClean="0">
                    <a:solidFill>
                      <a:srgbClr val="796F6D"/>
                    </a:solidFill>
                    <a:latin typeface="Arial" panose="020B0604020202020204" pitchFamily="34" charset="0"/>
                    <a:cs typeface="Arial" panose="020B0604020202020204" pitchFamily="34" charset="0"/>
                  </a:rPr>
                  <a:t>Pinnipeds</a:t>
                </a:r>
              </a:p>
              <a:p>
                <a:pPr marL="285750" indent="-285750">
                  <a:buFont typeface="Arial" panose="020B0604020202020204" pitchFamily="34" charset="0"/>
                  <a:buChar char="•"/>
                </a:pPr>
                <a:r>
                  <a:rPr lang="en-US" sz="1600" dirty="0" err="1" smtClean="0">
                    <a:solidFill>
                      <a:srgbClr val="B5992E"/>
                    </a:solidFill>
                    <a:latin typeface="Arial" panose="020B0604020202020204" pitchFamily="34" charset="0"/>
                    <a:cs typeface="Arial" panose="020B0604020202020204" pitchFamily="34" charset="0"/>
                  </a:rPr>
                  <a:t>Sirenians</a:t>
                </a:r>
                <a:r>
                  <a:rPr lang="en-US" sz="1600" dirty="0" smtClean="0">
                    <a:solidFill>
                      <a:srgbClr val="B5992E"/>
                    </a:solidFill>
                    <a:latin typeface="Arial" panose="020B0604020202020204" pitchFamily="34" charset="0"/>
                    <a:cs typeface="Arial" panose="020B0604020202020204" pitchFamily="34" charset="0"/>
                  </a:rPr>
                  <a:t> (Manatee)</a:t>
                </a:r>
              </a:p>
              <a:p>
                <a:pPr marL="285750" indent="-285750">
                  <a:buFont typeface="Arial" panose="020B0604020202020204" pitchFamily="34" charset="0"/>
                  <a:buChar char="•"/>
                </a:pPr>
                <a:r>
                  <a:rPr lang="en-US" sz="1600" dirty="0" smtClean="0">
                    <a:solidFill>
                      <a:srgbClr val="E45558"/>
                    </a:solidFill>
                    <a:latin typeface="Arial" panose="020B0604020202020204" pitchFamily="34" charset="0"/>
                    <a:cs typeface="Arial" panose="020B0604020202020204" pitchFamily="34" charset="0"/>
                  </a:rPr>
                  <a:t>Fish</a:t>
                </a:r>
              </a:p>
              <a:p>
                <a:pPr marL="285750" indent="-285750">
                  <a:buFont typeface="Arial" panose="020B0604020202020204" pitchFamily="34" charset="0"/>
                  <a:buChar char="•"/>
                </a:pPr>
                <a:r>
                  <a:rPr lang="en-US" sz="1600" dirty="0" smtClean="0">
                    <a:solidFill>
                      <a:srgbClr val="9667B7"/>
                    </a:solidFill>
                    <a:latin typeface="Arial" panose="020B0604020202020204" pitchFamily="34" charset="0"/>
                    <a:cs typeface="Arial" panose="020B0604020202020204" pitchFamily="34" charset="0"/>
                  </a:rPr>
                  <a:t>Rodents (Muskrat)</a:t>
                </a:r>
              </a:p>
              <a:p>
                <a:pPr marL="285750" indent="-285750">
                  <a:buFont typeface="Arial" panose="020B0604020202020204" pitchFamily="34" charset="0"/>
                  <a:buChar char="•"/>
                </a:pPr>
                <a:r>
                  <a:rPr lang="en-US" sz="1600" dirty="0" smtClean="0">
                    <a:solidFill>
                      <a:srgbClr val="559A4A"/>
                    </a:solidFill>
                    <a:latin typeface="Arial" panose="020B0604020202020204" pitchFamily="34" charset="0"/>
                    <a:cs typeface="Arial" panose="020B0604020202020204" pitchFamily="34" charset="0"/>
                  </a:rPr>
                  <a:t>Humans</a:t>
                </a:r>
              </a:p>
            </p:txBody>
          </p:sp>
          <p:grpSp>
            <p:nvGrpSpPr>
              <p:cNvPr id="23" name="Group 22"/>
              <p:cNvGrpSpPr/>
              <p:nvPr/>
            </p:nvGrpSpPr>
            <p:grpSpPr>
              <a:xfrm>
                <a:off x="7076729" y="3527646"/>
                <a:ext cx="2465740" cy="830997"/>
                <a:chOff x="4647693" y="4588318"/>
                <a:chExt cx="2465740" cy="830997"/>
              </a:xfrm>
            </p:grpSpPr>
            <p:sp>
              <p:nvSpPr>
                <p:cNvPr id="17" name="TextBox 16"/>
                <p:cNvSpPr txBox="1"/>
                <p:nvPr/>
              </p:nvSpPr>
              <p:spPr>
                <a:xfrm>
                  <a:off x="4647693" y="4588318"/>
                  <a:ext cx="246574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Oscillatory Swimming</a:t>
                  </a:r>
                </a:p>
                <a:p>
                  <a:pPr marL="285750" indent="-285750">
                    <a:buFont typeface="Arial" panose="020B0604020202020204" pitchFamily="34" charset="0"/>
                    <a:buChar char="•"/>
                  </a:pPr>
                  <a:r>
                    <a:rPr lang="en-US" sz="1600" dirty="0" err="1" smtClean="0">
                      <a:solidFill>
                        <a:schemeClr val="tx1">
                          <a:lumMod val="65000"/>
                          <a:lumOff val="35000"/>
                        </a:schemeClr>
                      </a:solidFill>
                      <a:latin typeface="Arial" panose="020B0604020202020204" pitchFamily="34" charset="0"/>
                      <a:cs typeface="Arial" panose="020B0604020202020204" pitchFamily="34" charset="0"/>
                    </a:rPr>
                    <a:t>Undulatory</a:t>
                  </a:r>
                  <a:r>
                    <a:rPr lang="en-US" sz="1600" dirty="0" smtClean="0">
                      <a:solidFill>
                        <a:schemeClr val="tx1">
                          <a:lumMod val="65000"/>
                          <a:lumOff val="35000"/>
                        </a:schemeClr>
                      </a:solidFill>
                      <a:latin typeface="Arial" panose="020B0604020202020204" pitchFamily="34" charset="0"/>
                      <a:cs typeface="Arial" panose="020B0604020202020204" pitchFamily="34" charset="0"/>
                    </a:rPr>
                    <a:t> Swimming</a:t>
                  </a:r>
                </a:p>
                <a:p>
                  <a:pPr marL="285750" indent="-285750">
                    <a:buFont typeface="Arial" panose="020B0604020202020204" pitchFamily="34" charset="0"/>
                    <a:buChar cha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Drag-Based Paddling</a:t>
                  </a:r>
                </a:p>
              </p:txBody>
            </p:sp>
            <p:sp>
              <p:nvSpPr>
                <p:cNvPr id="19" name="Isosceles Triangle 18"/>
                <p:cNvSpPr/>
                <p:nvPr/>
              </p:nvSpPr>
              <p:spPr>
                <a:xfrm>
                  <a:off x="4722187" y="4949847"/>
                  <a:ext cx="105130" cy="90630"/>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1" name="Rectangle 20"/>
                <p:cNvSpPr/>
                <p:nvPr/>
              </p:nvSpPr>
              <p:spPr>
                <a:xfrm>
                  <a:off x="4722187" y="4705289"/>
                  <a:ext cx="110169" cy="1101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2" name="Oval 21"/>
                <p:cNvSpPr/>
                <p:nvPr/>
              </p:nvSpPr>
              <p:spPr>
                <a:xfrm>
                  <a:off x="4722187" y="5197183"/>
                  <a:ext cx="105130" cy="10513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pic>
            <p:nvPicPr>
              <p:cNvPr id="3" name="Picture 2"/>
              <p:cNvPicPr>
                <a:picLocks noChangeAspect="1"/>
              </p:cNvPicPr>
              <p:nvPr/>
            </p:nvPicPr>
            <p:blipFill rotWithShape="1">
              <a:blip r:embed="rId11" cstate="print">
                <a:duotone>
                  <a:prstClr val="black"/>
                  <a:srgbClr val="796F6D">
                    <a:tint val="45000"/>
                    <a:satMod val="400000"/>
                  </a:srgbClr>
                </a:duotone>
                <a:extLst>
                  <a:ext uri="{28A0092B-C50C-407E-A947-70E740481C1C}">
                    <a14:useLocalDpi xmlns:a14="http://schemas.microsoft.com/office/drawing/2010/main" val="0"/>
                  </a:ext>
                </a:extLst>
              </a:blip>
              <a:srcRect l="8346" t="24755" r="9087" b="23935"/>
              <a:stretch/>
            </p:blipFill>
            <p:spPr>
              <a:xfrm>
                <a:off x="3640347" y="215659"/>
                <a:ext cx="1124411" cy="698741"/>
              </a:xfrm>
              <a:prstGeom prst="rect">
                <a:avLst/>
              </a:prstGeom>
            </p:spPr>
          </p:pic>
        </p:grpSp>
      </p:grpSp>
    </p:spTree>
    <p:extLst>
      <p:ext uri="{BB962C8B-B14F-4D97-AF65-F5344CB8AC3E}">
        <p14:creationId xmlns:p14="http://schemas.microsoft.com/office/powerpoint/2010/main" val="4121022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2470</TotalTime>
  <Words>596</Words>
  <Application>Microsoft Office PowerPoint</Application>
  <PresentationFormat>Widescreen</PresentationFormat>
  <Paragraphs>69</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Condensed</vt:lpstr>
      <vt:lpstr>Calibri</vt:lpstr>
      <vt:lpstr>Calibri Light</vt:lpstr>
      <vt:lpstr>Times New Roman</vt:lpstr>
      <vt:lpstr>Office Theme</vt:lpstr>
      <vt:lpstr>Figures for Smith et al.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 Taylor Gough</cp:lastModifiedBy>
  <cp:revision>25</cp:revision>
  <dcterms:created xsi:type="dcterms:W3CDTF">2020-05-04T09:25:08Z</dcterms:created>
  <dcterms:modified xsi:type="dcterms:W3CDTF">2020-06-26T11:22:58Z</dcterms:modified>
</cp:coreProperties>
</file>